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8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slide" Target="slide16.xml"/><Relationship Id="rId18" Type="http://schemas.openxmlformats.org/officeDocument/2006/relationships/slide" Target="slide11.xml"/><Relationship Id="rId3" Type="http://schemas.openxmlformats.org/officeDocument/2006/relationships/image" Target="../media/image7.png"/><Relationship Id="rId21" Type="http://schemas.openxmlformats.org/officeDocument/2006/relationships/slide" Target="slide20.xml"/><Relationship Id="rId7" Type="http://schemas.openxmlformats.org/officeDocument/2006/relationships/slide" Target="slide18.xml"/><Relationship Id="rId12" Type="http://schemas.openxmlformats.org/officeDocument/2006/relationships/slide" Target="slide13.xml"/><Relationship Id="rId17" Type="http://schemas.openxmlformats.org/officeDocument/2006/relationships/slide" Target="slide8.xml"/><Relationship Id="rId2" Type="http://schemas.openxmlformats.org/officeDocument/2006/relationships/slide" Target="slide6.xml"/><Relationship Id="rId16" Type="http://schemas.openxmlformats.org/officeDocument/2006/relationships/slide" Target="slide5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slide" Target="slide10.xml"/><Relationship Id="rId5" Type="http://schemas.openxmlformats.org/officeDocument/2006/relationships/slide" Target="slide12.xml"/><Relationship Id="rId15" Type="http://schemas.openxmlformats.org/officeDocument/2006/relationships/slide" Target="slide22.xml"/><Relationship Id="rId23" Type="http://schemas.openxmlformats.org/officeDocument/2006/relationships/slide" Target="slide3.xml"/><Relationship Id="rId10" Type="http://schemas.openxmlformats.org/officeDocument/2006/relationships/slide" Target="slide7.xml"/><Relationship Id="rId19" Type="http://schemas.openxmlformats.org/officeDocument/2006/relationships/slide" Target="slide14.xml"/><Relationship Id="rId4" Type="http://schemas.openxmlformats.org/officeDocument/2006/relationships/slide" Target="slide9.xml"/><Relationship Id="rId9" Type="http://schemas.openxmlformats.org/officeDocument/2006/relationships/slide" Target="slide4.xml"/><Relationship Id="rId14" Type="http://schemas.openxmlformats.org/officeDocument/2006/relationships/slide" Target="slide19.xml"/><Relationship Id="rId22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0" y="682581"/>
            <a:ext cx="5775940" cy="1200329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ContrastingRightFacing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s-MX" sz="7200" b="1" dirty="0" smtClean="0">
                <a:solidFill>
                  <a:srgbClr val="FFCC00"/>
                </a:solidFill>
                <a:latin typeface="Blackadder ITC" panose="04020505051007020D02" pitchFamily="82" charset="0"/>
              </a:rPr>
              <a:t>La Fe DE Jesús</a:t>
            </a:r>
            <a:endParaRPr lang="es-MX" sz="7200" b="1" dirty="0">
              <a:solidFill>
                <a:srgbClr val="FFCC00"/>
              </a:solidFill>
              <a:latin typeface="Blackadder ITC" panose="04020505051007020D02" pitchFamily="82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523" y="2923503"/>
            <a:ext cx="3284113" cy="207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686" y="3876541"/>
            <a:ext cx="4928314" cy="2498501"/>
          </a:xfrm>
          <a:prstGeom prst="ellipse">
            <a:avLst/>
          </a:prstGeom>
          <a:ln w="63500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5341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94138" y="901521"/>
            <a:ext cx="10131425" cy="1635616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400" dirty="0">
                <a:solidFill>
                  <a:srgbClr val="FFFF00"/>
                </a:solidFill>
                <a:latin typeface="Bernard MT Condensed" panose="02050806060905020404" pitchFamily="18" charset="0"/>
              </a:rPr>
              <a:t>ILUSTRACIÓN QUE CONTIENE LA FE DE JESÚS EN LA LECCIÓN LO QUE LA BIBLIA ENSEÑA ACERCA DE LAS SEÑALES DE LA VENIDA DE CRISTO</a:t>
            </a:r>
            <a:r>
              <a:rPr lang="es-MX" b="1" dirty="0"/>
              <a:t/>
            </a:r>
            <a:br>
              <a:rPr lang="es-MX" b="1" dirty="0"/>
            </a:br>
            <a:r>
              <a:rPr lang="es-MX" b="1" dirty="0"/>
              <a:t/>
            </a:r>
            <a:br>
              <a:rPr lang="es-MX" b="1" dirty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1" y="3043588"/>
            <a:ext cx="10131425" cy="3649133"/>
          </a:xfrm>
        </p:spPr>
        <p:txBody>
          <a:bodyPr/>
          <a:lstStyle/>
          <a:p>
            <a:pPr algn="ctr"/>
            <a:r>
              <a:rPr lang="es-MX" sz="4800" cap="all" dirty="0">
                <a:latin typeface="Bernard MT Condensed" panose="02050806060905020404" pitchFamily="18" charset="0"/>
              </a:rPr>
              <a:t>r=EL PADRE DE FAMILIA</a:t>
            </a:r>
            <a:endParaRPr lang="es-MX" sz="4800" b="1" dirty="0">
              <a:latin typeface="Bernard MT Condensed" panose="02050806060905020404" pitchFamily="18" charset="0"/>
            </a:endParaRPr>
          </a:p>
          <a:p>
            <a:endParaRPr lang="es-MX" dirty="0"/>
          </a:p>
        </p:txBody>
      </p:sp>
      <p:pic>
        <p:nvPicPr>
          <p:cNvPr id="5" name="Imagen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375" y="5469228"/>
            <a:ext cx="2028625" cy="138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4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s-MX" sz="4800" dirty="0">
                <a:solidFill>
                  <a:srgbClr val="FFFF00"/>
                </a:solidFill>
                <a:latin typeface="Bernard MT Condensed" panose="02050806060905020404" pitchFamily="18" charset="0"/>
              </a:rPr>
              <a:t>‘¿QUÉ ES LA FE SEGÚN HEBREOS 11: 1,6?</a:t>
            </a:r>
            <a:r>
              <a:rPr lang="es-MX" b="1" dirty="0"/>
              <a:t/>
            </a:r>
            <a:br>
              <a:rPr lang="es-MX" b="1" dirty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MX" sz="4800" cap="all" dirty="0">
                <a:latin typeface="Bernard MT Condensed" panose="02050806060905020404" pitchFamily="18" charset="0"/>
              </a:rPr>
              <a:t>r=LA ESPERA DE LO QUE NO SE VE</a:t>
            </a:r>
            <a:endParaRPr lang="es-MX" sz="4800" b="1" dirty="0">
              <a:latin typeface="Bernard MT Condensed" panose="02050806060905020404" pitchFamily="18" charset="0"/>
            </a:endParaRPr>
          </a:p>
          <a:p>
            <a:endParaRPr lang="es-MX" dirty="0"/>
          </a:p>
        </p:txBody>
      </p:sp>
      <p:pic>
        <p:nvPicPr>
          <p:cNvPr id="5" name="Imagen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375" y="5469228"/>
            <a:ext cx="2028625" cy="138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2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MX" sz="4400" dirty="0" smtClean="0">
                <a:latin typeface="Bernard MT Condensed" panose="02050806060905020404" pitchFamily="18" charset="0"/>
              </a:rPr>
              <a:t>R=</a:t>
            </a:r>
            <a:r>
              <a:rPr lang="es-MX" sz="4400" dirty="0">
                <a:latin typeface="Bernard MT Condensed" panose="02050806060905020404" pitchFamily="18" charset="0"/>
              </a:rPr>
              <a:t>Nos apacentara en la verdad, nos concederá las peticiones de nuestro corazón</a:t>
            </a:r>
          </a:p>
          <a:p>
            <a:pPr algn="ctr"/>
            <a:r>
              <a:rPr lang="es-MX" sz="4400" dirty="0">
                <a:latin typeface="Bernard MT Condensed" panose="02050806060905020404" pitchFamily="18" charset="0"/>
              </a:rPr>
              <a:t>Salmo 37: 3, 4, 25</a:t>
            </a:r>
          </a:p>
          <a:p>
            <a:endParaRPr lang="es-MX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4800" b="1" dirty="0">
                <a:solidFill>
                  <a:srgbClr val="FFFF00"/>
                </a:solidFill>
                <a:latin typeface="Bernard MT Condensed" panose="02050806060905020404" pitchFamily="18" charset="0"/>
              </a:rPr>
              <a:t>¿Qué promesa hace Dios a quien es fiel?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7" name="Imagen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375" y="5469228"/>
            <a:ext cx="2028625" cy="138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7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sz="5300" b="1" dirty="0">
                <a:solidFill>
                  <a:srgbClr val="FFFF00"/>
                </a:solidFill>
                <a:latin typeface="Bernard MT Condensed" panose="02050806060905020404" pitchFamily="18" charset="0"/>
              </a:rPr>
              <a:t>Número de la lección donde se encuentra “como considera Dios el cuerpo humano”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MX" sz="4800" dirty="0" smtClean="0">
                <a:latin typeface="Bernard MT Condensed" panose="02050806060905020404" pitchFamily="18" charset="0"/>
              </a:rPr>
              <a:t>R=</a:t>
            </a:r>
            <a:r>
              <a:rPr lang="es-MX" sz="4800" dirty="0">
                <a:latin typeface="Bernard MT Condensed" panose="02050806060905020404" pitchFamily="18" charset="0"/>
              </a:rPr>
              <a:t>Lección 16 lo que la biblia enseña acerca de las normas cristianas</a:t>
            </a:r>
          </a:p>
          <a:p>
            <a:endParaRPr lang="es-MX" dirty="0"/>
          </a:p>
        </p:txBody>
      </p:sp>
      <p:pic>
        <p:nvPicPr>
          <p:cNvPr id="5" name="Imagen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375" y="5469228"/>
            <a:ext cx="2028625" cy="138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4800" b="1" dirty="0">
                <a:solidFill>
                  <a:srgbClr val="FFFF00"/>
                </a:solidFill>
                <a:latin typeface="Bernard MT Condensed" panose="02050806060905020404" pitchFamily="18" charset="0"/>
              </a:rPr>
              <a:t>¿Cuándo comienza el sábado?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MX" sz="4800" dirty="0" smtClean="0">
                <a:latin typeface="Bernard MT Condensed" panose="02050806060905020404" pitchFamily="18" charset="0"/>
              </a:rPr>
              <a:t>R= A </a:t>
            </a:r>
            <a:r>
              <a:rPr lang="es-MX" sz="4800" dirty="0">
                <a:latin typeface="Bernard MT Condensed" panose="02050806060905020404" pitchFamily="18" charset="0"/>
              </a:rPr>
              <a:t>los nueve días del mes en la tarde, De tarde a tarde </a:t>
            </a:r>
          </a:p>
          <a:p>
            <a:pPr algn="ctr"/>
            <a:r>
              <a:rPr lang="es-MX" sz="4800" dirty="0">
                <a:latin typeface="Bernard MT Condensed" panose="02050806060905020404" pitchFamily="18" charset="0"/>
              </a:rPr>
              <a:t>Levítico 23:32</a:t>
            </a:r>
          </a:p>
          <a:p>
            <a:endParaRPr lang="es-MX" dirty="0"/>
          </a:p>
        </p:txBody>
      </p:sp>
      <p:pic>
        <p:nvPicPr>
          <p:cNvPr id="5" name="Imagen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375" y="5469228"/>
            <a:ext cx="2028625" cy="138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5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5349" y="970207"/>
            <a:ext cx="10131425" cy="1815802"/>
          </a:xfrm>
        </p:spPr>
        <p:txBody>
          <a:bodyPr>
            <a:normAutofit fontScale="90000"/>
          </a:bodyPr>
          <a:lstStyle/>
          <a:p>
            <a:r>
              <a:rPr lang="es-MX" sz="5300" b="1" dirty="0">
                <a:solidFill>
                  <a:srgbClr val="FFFF00"/>
                </a:solidFill>
                <a:latin typeface="Bernard MT Condensed" panose="02050806060905020404" pitchFamily="18" charset="0"/>
              </a:rPr>
              <a:t>La pregunta “¿Cómo debe ser nuestro arreglo personal? Pertenece a la lección 19 lo que la biblia enseña acera de la vida cristiana?”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0651" y="3709116"/>
            <a:ext cx="10131425" cy="2880574"/>
          </a:xfrm>
        </p:spPr>
        <p:txBody>
          <a:bodyPr/>
          <a:lstStyle/>
          <a:p>
            <a:pPr algn="ctr"/>
            <a:r>
              <a:rPr lang="es-MX" sz="4800" dirty="0" smtClean="0">
                <a:latin typeface="Bernard MT Condensed" panose="02050806060905020404" pitchFamily="18" charset="0"/>
              </a:rPr>
              <a:t>R= No, pertenece </a:t>
            </a:r>
            <a:r>
              <a:rPr lang="es-MX" sz="4800" dirty="0">
                <a:latin typeface="Bernard MT Condensed" panose="02050806060905020404" pitchFamily="18" charset="0"/>
              </a:rPr>
              <a:t>a la 16 lo que la biblia acerca de las normas cristianas</a:t>
            </a:r>
          </a:p>
          <a:p>
            <a:endParaRPr lang="es-MX" dirty="0"/>
          </a:p>
        </p:txBody>
      </p:sp>
      <p:pic>
        <p:nvPicPr>
          <p:cNvPr id="5" name="Imagen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375" y="5469228"/>
            <a:ext cx="2028625" cy="138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35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4800" b="1" dirty="0">
                <a:solidFill>
                  <a:srgbClr val="FFFF00"/>
                </a:solidFill>
                <a:latin typeface="Bernard MT Condensed" panose="02050806060905020404" pitchFamily="18" charset="0"/>
              </a:rPr>
              <a:t>¿Qué se puede hacer en sábado?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MX" sz="4800" dirty="0" smtClean="0">
                <a:latin typeface="Bernard MT Condensed" panose="02050806060905020404" pitchFamily="18" charset="0"/>
              </a:rPr>
              <a:t>R=</a:t>
            </a:r>
            <a:r>
              <a:rPr lang="es-MX" sz="4800" dirty="0">
                <a:latin typeface="Bernard MT Condensed" panose="02050806060905020404" pitchFamily="18" charset="0"/>
              </a:rPr>
              <a:t>Es lícito hacer el bien en día de reposo </a:t>
            </a:r>
          </a:p>
          <a:p>
            <a:pPr algn="ctr"/>
            <a:r>
              <a:rPr lang="es-MX" sz="4800" dirty="0">
                <a:latin typeface="Bernard MT Condensed" panose="02050806060905020404" pitchFamily="18" charset="0"/>
              </a:rPr>
              <a:t>Mateo 12:12</a:t>
            </a:r>
          </a:p>
          <a:p>
            <a:endParaRPr lang="es-MX" dirty="0"/>
          </a:p>
        </p:txBody>
      </p:sp>
      <p:pic>
        <p:nvPicPr>
          <p:cNvPr id="5" name="Imagen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375" y="5469228"/>
            <a:ext cx="2028625" cy="138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sz="5300" b="1" dirty="0">
                <a:solidFill>
                  <a:srgbClr val="FFFF00"/>
                </a:solidFill>
                <a:latin typeface="Bernard MT Condensed" panose="02050806060905020404" pitchFamily="18" charset="0"/>
              </a:rPr>
              <a:t>Lo que la biblia enseña acerca de la vida cristiana es la lección 19?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800" dirty="0" smtClean="0">
                <a:latin typeface="Bernard MT Condensed" panose="02050806060905020404" pitchFamily="18" charset="0"/>
              </a:rPr>
              <a:t>R= VERDADERO </a:t>
            </a:r>
            <a:endParaRPr lang="es-MX" sz="4800" dirty="0">
              <a:latin typeface="Bernard MT Condensed" panose="02050806060905020404" pitchFamily="18" charset="0"/>
            </a:endParaRPr>
          </a:p>
        </p:txBody>
      </p:sp>
      <p:pic>
        <p:nvPicPr>
          <p:cNvPr id="5" name="Imagen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375" y="5469228"/>
            <a:ext cx="2028625" cy="138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0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4800" b="1" dirty="0" smtClean="0">
                <a:solidFill>
                  <a:srgbClr val="FFFF00"/>
                </a:solidFill>
                <a:latin typeface="Bernard MT Condensed" panose="02050806060905020404" pitchFamily="18" charset="0"/>
              </a:rPr>
              <a:t>¿Cómo </a:t>
            </a:r>
            <a:r>
              <a:rPr lang="es-MX" sz="4800" b="1" dirty="0">
                <a:solidFill>
                  <a:srgbClr val="FFFF00"/>
                </a:solidFill>
                <a:latin typeface="Bernard MT Condensed" panose="02050806060905020404" pitchFamily="18" charset="0"/>
              </a:rPr>
              <a:t>compara Jesús la muerte?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MX" sz="4800" dirty="0" smtClean="0">
                <a:latin typeface="Bernard MT Condensed" panose="02050806060905020404" pitchFamily="18" charset="0"/>
              </a:rPr>
              <a:t>R=</a:t>
            </a:r>
            <a:r>
              <a:rPr lang="es-MX" sz="4800" dirty="0">
                <a:latin typeface="Bernard MT Condensed" panose="02050806060905020404" pitchFamily="18" charset="0"/>
              </a:rPr>
              <a:t>Al sueño /descanso del cuerpo</a:t>
            </a:r>
          </a:p>
          <a:p>
            <a:pPr algn="ctr"/>
            <a:r>
              <a:rPr lang="es-MX" sz="4800" dirty="0">
                <a:latin typeface="Bernard MT Condensed" panose="02050806060905020404" pitchFamily="18" charset="0"/>
              </a:rPr>
              <a:t>Juan 11:11-13</a:t>
            </a:r>
          </a:p>
          <a:p>
            <a:endParaRPr lang="es-MX" dirty="0"/>
          </a:p>
        </p:txBody>
      </p:sp>
      <p:pic>
        <p:nvPicPr>
          <p:cNvPr id="5" name="Imagen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375" y="5469228"/>
            <a:ext cx="2028625" cy="138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8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sz="4800" b="1" dirty="0">
                <a:solidFill>
                  <a:srgbClr val="FFFF00"/>
                </a:solidFill>
                <a:latin typeface="Bernard MT Condensed" panose="02050806060905020404" pitchFamily="18" charset="0"/>
              </a:rPr>
              <a:t>¿En qué momento recibiremos la inmortalidad?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MX" sz="4800" dirty="0" smtClean="0">
                <a:latin typeface="Bernard MT Condensed" panose="02050806060905020404" pitchFamily="18" charset="0"/>
              </a:rPr>
              <a:t>R=</a:t>
            </a:r>
            <a:r>
              <a:rPr lang="es-MX" sz="4800" dirty="0">
                <a:latin typeface="Bernard MT Condensed" panose="02050806060905020404" pitchFamily="18" charset="0"/>
              </a:rPr>
              <a:t>En un abrir y cerrar de ojos, al final de la trompeta</a:t>
            </a:r>
          </a:p>
          <a:p>
            <a:pPr algn="ctr"/>
            <a:r>
              <a:rPr lang="es-MX" sz="4800" dirty="0">
                <a:latin typeface="Bernard MT Condensed" panose="02050806060905020404" pitchFamily="18" charset="0"/>
              </a:rPr>
              <a:t>1 corintios 15:52-53</a:t>
            </a:r>
          </a:p>
          <a:p>
            <a:endParaRPr lang="es-MX" dirty="0"/>
          </a:p>
        </p:txBody>
      </p:sp>
      <p:pic>
        <p:nvPicPr>
          <p:cNvPr id="6" name="Imagen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375" y="5469228"/>
            <a:ext cx="2028625" cy="138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1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upo 57"/>
          <p:cNvGrpSpPr/>
          <p:nvPr/>
        </p:nvGrpSpPr>
        <p:grpSpPr>
          <a:xfrm>
            <a:off x="2098217" y="1649623"/>
            <a:ext cx="1337366" cy="1337366"/>
            <a:chOff x="2111972" y="1473439"/>
            <a:chExt cx="1337366" cy="1337366"/>
          </a:xfrm>
        </p:grpSpPr>
        <p:pic>
          <p:nvPicPr>
            <p:cNvPr id="27" name="Marcador de contenido 3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1972" y="1473439"/>
              <a:ext cx="1337366" cy="1337366"/>
            </a:xfrm>
            <a:prstGeom prst="rect">
              <a:avLst/>
            </a:prstGeom>
          </p:spPr>
        </p:pic>
        <p:sp>
          <p:nvSpPr>
            <p:cNvPr id="36" name="Rectángulo 35"/>
            <p:cNvSpPr/>
            <p:nvPr/>
          </p:nvSpPr>
          <p:spPr>
            <a:xfrm>
              <a:off x="2509587" y="1622958"/>
              <a:ext cx="5421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2</a:t>
              </a:r>
              <a:endParaRPr lang="es-E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59" name="Grupo 58"/>
          <p:cNvGrpSpPr/>
          <p:nvPr/>
        </p:nvGrpSpPr>
        <p:grpSpPr>
          <a:xfrm>
            <a:off x="3801580" y="1179525"/>
            <a:ext cx="1337366" cy="1337366"/>
            <a:chOff x="3853697" y="1473439"/>
            <a:chExt cx="1337366" cy="1337366"/>
          </a:xfrm>
        </p:grpSpPr>
        <p:pic>
          <p:nvPicPr>
            <p:cNvPr id="6" name="Marcador de contenido 3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3697" y="1473439"/>
              <a:ext cx="1337366" cy="1337366"/>
            </a:xfrm>
            <a:prstGeom prst="rect">
              <a:avLst/>
            </a:prstGeom>
          </p:spPr>
        </p:pic>
        <p:sp>
          <p:nvSpPr>
            <p:cNvPr id="37" name="Rectángulo 36"/>
            <p:cNvSpPr/>
            <p:nvPr/>
          </p:nvSpPr>
          <p:spPr>
            <a:xfrm>
              <a:off x="4251312" y="1622958"/>
              <a:ext cx="5421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3</a:t>
              </a:r>
              <a:endParaRPr lang="es-E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60" name="Grupo 59"/>
          <p:cNvGrpSpPr/>
          <p:nvPr/>
        </p:nvGrpSpPr>
        <p:grpSpPr>
          <a:xfrm>
            <a:off x="5504943" y="1649623"/>
            <a:ext cx="1337366" cy="1337366"/>
            <a:chOff x="5504944" y="1536825"/>
            <a:chExt cx="1337366" cy="1337366"/>
          </a:xfrm>
        </p:grpSpPr>
        <p:pic>
          <p:nvPicPr>
            <p:cNvPr id="33" name="Marcador de contenido 3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4944" y="1536825"/>
              <a:ext cx="1337366" cy="1337366"/>
            </a:xfrm>
            <a:prstGeom prst="rect">
              <a:avLst/>
            </a:prstGeom>
          </p:spPr>
        </p:pic>
        <p:sp>
          <p:nvSpPr>
            <p:cNvPr id="38" name="Rectángulo 37"/>
            <p:cNvSpPr/>
            <p:nvPr/>
          </p:nvSpPr>
          <p:spPr>
            <a:xfrm>
              <a:off x="5902559" y="1649623"/>
              <a:ext cx="5421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4</a:t>
              </a:r>
              <a:endParaRPr lang="es-E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61" name="Grupo 60"/>
          <p:cNvGrpSpPr/>
          <p:nvPr/>
        </p:nvGrpSpPr>
        <p:grpSpPr>
          <a:xfrm>
            <a:off x="7227492" y="1339157"/>
            <a:ext cx="1337366" cy="1337366"/>
            <a:chOff x="7253413" y="1505132"/>
            <a:chExt cx="1337366" cy="1337366"/>
          </a:xfrm>
        </p:grpSpPr>
        <p:pic>
          <p:nvPicPr>
            <p:cNvPr id="8" name="Marcador de contenido 3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3413" y="1505132"/>
              <a:ext cx="1337366" cy="1337366"/>
            </a:xfrm>
            <a:prstGeom prst="rect">
              <a:avLst/>
            </a:prstGeom>
          </p:spPr>
        </p:pic>
        <p:sp>
          <p:nvSpPr>
            <p:cNvPr id="40" name="Rectángulo 39"/>
            <p:cNvSpPr/>
            <p:nvPr/>
          </p:nvSpPr>
          <p:spPr>
            <a:xfrm>
              <a:off x="7651028" y="1712150"/>
              <a:ext cx="5421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1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5</a:t>
              </a:r>
              <a:endParaRPr lang="es-E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62" name="Grupo 61"/>
          <p:cNvGrpSpPr/>
          <p:nvPr/>
        </p:nvGrpSpPr>
        <p:grpSpPr>
          <a:xfrm>
            <a:off x="8943022" y="1649623"/>
            <a:ext cx="1337366" cy="1337366"/>
            <a:chOff x="8949899" y="1536825"/>
            <a:chExt cx="1337366" cy="1337366"/>
          </a:xfrm>
        </p:grpSpPr>
        <p:pic>
          <p:nvPicPr>
            <p:cNvPr id="30" name="Marcador de contenido 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9899" y="1536825"/>
              <a:ext cx="1337366" cy="1337366"/>
            </a:xfrm>
            <a:prstGeom prst="rect">
              <a:avLst/>
            </a:prstGeom>
          </p:spPr>
        </p:pic>
        <p:sp>
          <p:nvSpPr>
            <p:cNvPr id="41" name="Rectángulo 40"/>
            <p:cNvSpPr/>
            <p:nvPr/>
          </p:nvSpPr>
          <p:spPr>
            <a:xfrm>
              <a:off x="9327015" y="1712150"/>
              <a:ext cx="5421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1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6</a:t>
              </a:r>
              <a:endParaRPr lang="es-E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63" name="Grupo 62"/>
          <p:cNvGrpSpPr/>
          <p:nvPr/>
        </p:nvGrpSpPr>
        <p:grpSpPr>
          <a:xfrm>
            <a:off x="10499269" y="1410912"/>
            <a:ext cx="1337366" cy="1337366"/>
            <a:chOff x="10646385" y="1536825"/>
            <a:chExt cx="1337366" cy="1337366"/>
          </a:xfrm>
        </p:grpSpPr>
        <p:pic>
          <p:nvPicPr>
            <p:cNvPr id="22" name="Marcador de contenido 3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6385" y="1536825"/>
              <a:ext cx="1337366" cy="1337366"/>
            </a:xfrm>
            <a:prstGeom prst="rect">
              <a:avLst/>
            </a:prstGeom>
          </p:spPr>
        </p:pic>
        <p:sp>
          <p:nvSpPr>
            <p:cNvPr id="42" name="Rectángulo 41"/>
            <p:cNvSpPr/>
            <p:nvPr/>
          </p:nvSpPr>
          <p:spPr>
            <a:xfrm>
              <a:off x="11044000" y="1743843"/>
              <a:ext cx="5421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1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7</a:t>
              </a:r>
              <a:endParaRPr lang="es-E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57" name="Grupo 56"/>
          <p:cNvGrpSpPr/>
          <p:nvPr/>
        </p:nvGrpSpPr>
        <p:grpSpPr>
          <a:xfrm>
            <a:off x="453981" y="2739739"/>
            <a:ext cx="1337366" cy="1337366"/>
            <a:chOff x="453981" y="2960324"/>
            <a:chExt cx="1337366" cy="1337366"/>
          </a:xfrm>
        </p:grpSpPr>
        <p:pic>
          <p:nvPicPr>
            <p:cNvPr id="10" name="Marcador de contenido 3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81" y="2960324"/>
              <a:ext cx="1337366" cy="1337366"/>
            </a:xfrm>
            <a:prstGeom prst="rect">
              <a:avLst/>
            </a:prstGeom>
          </p:spPr>
        </p:pic>
        <p:sp>
          <p:nvSpPr>
            <p:cNvPr id="43" name="Rectángulo 42"/>
            <p:cNvSpPr/>
            <p:nvPr/>
          </p:nvSpPr>
          <p:spPr>
            <a:xfrm>
              <a:off x="818359" y="3137559"/>
              <a:ext cx="5421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1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8</a:t>
              </a:r>
              <a:endParaRPr lang="es-E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64" name="Grupo 63"/>
          <p:cNvGrpSpPr/>
          <p:nvPr/>
        </p:nvGrpSpPr>
        <p:grpSpPr>
          <a:xfrm>
            <a:off x="2098217" y="3136508"/>
            <a:ext cx="1337366" cy="1337366"/>
            <a:chOff x="2111972" y="2960324"/>
            <a:chExt cx="1337366" cy="1337366"/>
          </a:xfrm>
        </p:grpSpPr>
        <p:pic>
          <p:nvPicPr>
            <p:cNvPr id="28" name="Marcador de contenido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1972" y="2960324"/>
              <a:ext cx="1337366" cy="1337366"/>
            </a:xfrm>
            <a:prstGeom prst="rect">
              <a:avLst/>
            </a:prstGeom>
          </p:spPr>
        </p:pic>
        <p:sp>
          <p:nvSpPr>
            <p:cNvPr id="44" name="Rectángulo 43">
              <a:hlinkClick r:id="rId10" action="ppaction://hlinksldjump"/>
            </p:cNvPr>
            <p:cNvSpPr/>
            <p:nvPr/>
          </p:nvSpPr>
          <p:spPr>
            <a:xfrm>
              <a:off x="2487966" y="3128404"/>
              <a:ext cx="5421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1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9</a:t>
              </a:r>
              <a:endParaRPr lang="es-E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65" name="Grupo 64"/>
          <p:cNvGrpSpPr/>
          <p:nvPr/>
        </p:nvGrpSpPr>
        <p:grpSpPr>
          <a:xfrm>
            <a:off x="3840736" y="2723969"/>
            <a:ext cx="1337366" cy="1337366"/>
            <a:chOff x="3853697" y="2960324"/>
            <a:chExt cx="1337366" cy="1337366"/>
          </a:xfrm>
        </p:grpSpPr>
        <p:pic>
          <p:nvPicPr>
            <p:cNvPr id="12" name="Marcador de contenido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3697" y="2960324"/>
              <a:ext cx="1337366" cy="1337366"/>
            </a:xfrm>
            <a:prstGeom prst="rect">
              <a:avLst/>
            </a:prstGeom>
          </p:spPr>
        </p:pic>
        <p:sp>
          <p:nvSpPr>
            <p:cNvPr id="45" name="Rectángulo 44">
              <a:hlinkClick r:id="rId11" action="ppaction://hlinksldjump"/>
            </p:cNvPr>
            <p:cNvSpPr/>
            <p:nvPr/>
          </p:nvSpPr>
          <p:spPr>
            <a:xfrm>
              <a:off x="4053330" y="3128404"/>
              <a:ext cx="8996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1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10</a:t>
              </a:r>
              <a:endParaRPr lang="es-E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66" name="Grupo 65"/>
          <p:cNvGrpSpPr/>
          <p:nvPr/>
        </p:nvGrpSpPr>
        <p:grpSpPr>
          <a:xfrm>
            <a:off x="5519461" y="3186957"/>
            <a:ext cx="1337366" cy="1337366"/>
            <a:chOff x="5504944" y="3023710"/>
            <a:chExt cx="1337366" cy="1337366"/>
          </a:xfrm>
        </p:grpSpPr>
        <p:pic>
          <p:nvPicPr>
            <p:cNvPr id="34" name="Marcador de contenido 3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4944" y="3023710"/>
              <a:ext cx="1337366" cy="1337366"/>
            </a:xfrm>
            <a:prstGeom prst="rect">
              <a:avLst/>
            </a:prstGeom>
          </p:spPr>
        </p:pic>
        <p:sp>
          <p:nvSpPr>
            <p:cNvPr id="46" name="Rectángulo 45"/>
            <p:cNvSpPr/>
            <p:nvPr/>
          </p:nvSpPr>
          <p:spPr>
            <a:xfrm>
              <a:off x="5721073" y="3167342"/>
              <a:ext cx="8996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1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11</a:t>
              </a:r>
              <a:endParaRPr lang="es-E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67" name="Grupo 66"/>
          <p:cNvGrpSpPr/>
          <p:nvPr/>
        </p:nvGrpSpPr>
        <p:grpSpPr>
          <a:xfrm>
            <a:off x="7227492" y="2889428"/>
            <a:ext cx="1337366" cy="1337366"/>
            <a:chOff x="7253413" y="3055403"/>
            <a:chExt cx="1337366" cy="1337366"/>
          </a:xfrm>
        </p:grpSpPr>
        <p:pic>
          <p:nvPicPr>
            <p:cNvPr id="14" name="Marcador de contenido 3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3413" y="3055403"/>
              <a:ext cx="1337366" cy="1337366"/>
            </a:xfrm>
            <a:prstGeom prst="rect">
              <a:avLst/>
            </a:prstGeom>
          </p:spPr>
        </p:pic>
        <p:sp>
          <p:nvSpPr>
            <p:cNvPr id="47" name="Rectángulo 46"/>
            <p:cNvSpPr/>
            <p:nvPr/>
          </p:nvSpPr>
          <p:spPr>
            <a:xfrm>
              <a:off x="7472294" y="3230728"/>
              <a:ext cx="8996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1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12</a:t>
              </a:r>
              <a:endParaRPr lang="es-E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68" name="Grupo 67"/>
          <p:cNvGrpSpPr/>
          <p:nvPr/>
        </p:nvGrpSpPr>
        <p:grpSpPr>
          <a:xfrm>
            <a:off x="8943022" y="3218650"/>
            <a:ext cx="1337366" cy="1337366"/>
            <a:chOff x="8949899" y="3023710"/>
            <a:chExt cx="1337366" cy="1337366"/>
          </a:xfrm>
        </p:grpSpPr>
        <p:pic>
          <p:nvPicPr>
            <p:cNvPr id="31" name="Marcador de contenido 3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9899" y="3023710"/>
              <a:ext cx="1337366" cy="1337366"/>
            </a:xfrm>
            <a:prstGeom prst="rect">
              <a:avLst/>
            </a:prstGeom>
          </p:spPr>
        </p:pic>
        <p:sp>
          <p:nvSpPr>
            <p:cNvPr id="48" name="Rectángulo 47"/>
            <p:cNvSpPr/>
            <p:nvPr/>
          </p:nvSpPr>
          <p:spPr>
            <a:xfrm>
              <a:off x="9148281" y="3195044"/>
              <a:ext cx="8996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1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13</a:t>
              </a:r>
              <a:endParaRPr lang="es-E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69" name="Grupo 68"/>
          <p:cNvGrpSpPr/>
          <p:nvPr/>
        </p:nvGrpSpPr>
        <p:grpSpPr>
          <a:xfrm>
            <a:off x="10499269" y="2975948"/>
            <a:ext cx="1337366" cy="1337366"/>
            <a:chOff x="10646385" y="3055403"/>
            <a:chExt cx="1337366" cy="1337366"/>
          </a:xfrm>
        </p:grpSpPr>
        <p:pic>
          <p:nvPicPr>
            <p:cNvPr id="23" name="Marcador de contenido 3">
              <a:hlinkClick r:id="rId15" action="ppaction://hlinksldjump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6385" y="3055403"/>
              <a:ext cx="1337366" cy="1337366"/>
            </a:xfrm>
            <a:prstGeom prst="rect">
              <a:avLst/>
            </a:prstGeom>
          </p:spPr>
        </p:pic>
        <p:sp>
          <p:nvSpPr>
            <p:cNvPr id="49" name="Rectángulo 48"/>
            <p:cNvSpPr/>
            <p:nvPr/>
          </p:nvSpPr>
          <p:spPr>
            <a:xfrm>
              <a:off x="10865266" y="3262421"/>
              <a:ext cx="8996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1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14</a:t>
              </a:r>
              <a:endParaRPr lang="es-E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70" name="Grupo 69"/>
          <p:cNvGrpSpPr/>
          <p:nvPr/>
        </p:nvGrpSpPr>
        <p:grpSpPr>
          <a:xfrm>
            <a:off x="453981" y="4429651"/>
            <a:ext cx="1337366" cy="1337366"/>
            <a:chOff x="453981" y="4650236"/>
            <a:chExt cx="1337366" cy="1337366"/>
          </a:xfrm>
        </p:grpSpPr>
        <p:pic>
          <p:nvPicPr>
            <p:cNvPr id="16" name="Marcador de contenido 3">
              <a:hlinkClick r:id="rId16" action="ppaction://hlinksldjump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81" y="4650236"/>
              <a:ext cx="1337366" cy="1337366"/>
            </a:xfrm>
            <a:prstGeom prst="rect">
              <a:avLst/>
            </a:prstGeom>
          </p:spPr>
        </p:pic>
        <p:sp>
          <p:nvSpPr>
            <p:cNvPr id="50" name="Rectángulo 49"/>
            <p:cNvSpPr/>
            <p:nvPr/>
          </p:nvSpPr>
          <p:spPr>
            <a:xfrm>
              <a:off x="630995" y="4825561"/>
              <a:ext cx="8996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1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15</a:t>
              </a:r>
              <a:endParaRPr lang="es-E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71" name="Grupo 70"/>
          <p:cNvGrpSpPr/>
          <p:nvPr/>
        </p:nvGrpSpPr>
        <p:grpSpPr>
          <a:xfrm>
            <a:off x="2098217" y="4794727"/>
            <a:ext cx="1337366" cy="1337366"/>
            <a:chOff x="2111972" y="4618543"/>
            <a:chExt cx="1337366" cy="1337366"/>
          </a:xfrm>
        </p:grpSpPr>
        <p:pic>
          <p:nvPicPr>
            <p:cNvPr id="29" name="Marcador de contenido 3">
              <a:hlinkClick r:id="rId17" action="ppaction://hlinksldjump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1972" y="4618543"/>
              <a:ext cx="1337366" cy="1337366"/>
            </a:xfrm>
            <a:prstGeom prst="rect">
              <a:avLst/>
            </a:prstGeom>
          </p:spPr>
        </p:pic>
        <p:sp>
          <p:nvSpPr>
            <p:cNvPr id="51" name="Rectángulo 50"/>
            <p:cNvSpPr/>
            <p:nvPr/>
          </p:nvSpPr>
          <p:spPr>
            <a:xfrm>
              <a:off x="2309231" y="4806701"/>
              <a:ext cx="8996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1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16</a:t>
              </a:r>
              <a:endParaRPr lang="es-E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79" name="Grupo 78"/>
          <p:cNvGrpSpPr/>
          <p:nvPr/>
        </p:nvGrpSpPr>
        <p:grpSpPr>
          <a:xfrm>
            <a:off x="3801580" y="4324629"/>
            <a:ext cx="1337366" cy="1337366"/>
            <a:chOff x="3853697" y="4618543"/>
            <a:chExt cx="1337366" cy="1337366"/>
          </a:xfrm>
        </p:grpSpPr>
        <p:pic>
          <p:nvPicPr>
            <p:cNvPr id="18" name="Marcador de contenido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3697" y="4618543"/>
              <a:ext cx="1337366" cy="1337366"/>
            </a:xfrm>
            <a:prstGeom prst="rect">
              <a:avLst/>
            </a:prstGeom>
          </p:spPr>
        </p:pic>
        <p:sp>
          <p:nvSpPr>
            <p:cNvPr id="52" name="Rectángulo 51">
              <a:hlinkClick r:id="rId18" action="ppaction://hlinksldjump"/>
            </p:cNvPr>
            <p:cNvSpPr/>
            <p:nvPr/>
          </p:nvSpPr>
          <p:spPr>
            <a:xfrm>
              <a:off x="4061727" y="4806701"/>
              <a:ext cx="8996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1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17</a:t>
              </a:r>
              <a:endParaRPr lang="es-E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80" name="Grupo 79"/>
          <p:cNvGrpSpPr/>
          <p:nvPr/>
        </p:nvGrpSpPr>
        <p:grpSpPr>
          <a:xfrm>
            <a:off x="5504943" y="4794727"/>
            <a:ext cx="1337366" cy="1337366"/>
            <a:chOff x="5504944" y="4681929"/>
            <a:chExt cx="1337366" cy="1337366"/>
          </a:xfrm>
        </p:grpSpPr>
        <p:pic>
          <p:nvPicPr>
            <p:cNvPr id="35" name="Marcador de contenido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4944" y="4681929"/>
              <a:ext cx="1337366" cy="1337366"/>
            </a:xfrm>
            <a:prstGeom prst="rect">
              <a:avLst/>
            </a:prstGeom>
          </p:spPr>
        </p:pic>
        <p:sp>
          <p:nvSpPr>
            <p:cNvPr id="53" name="Rectángulo 52">
              <a:hlinkClick r:id="rId19" action="ppaction://hlinksldjump"/>
            </p:cNvPr>
            <p:cNvSpPr/>
            <p:nvPr/>
          </p:nvSpPr>
          <p:spPr>
            <a:xfrm>
              <a:off x="5715083" y="4825561"/>
              <a:ext cx="8996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1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18</a:t>
              </a:r>
              <a:endParaRPr lang="es-E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76" name="Grupo 75"/>
          <p:cNvGrpSpPr/>
          <p:nvPr/>
        </p:nvGrpSpPr>
        <p:grpSpPr>
          <a:xfrm>
            <a:off x="7227492" y="4452568"/>
            <a:ext cx="1337366" cy="1337366"/>
            <a:chOff x="7253413" y="4618543"/>
            <a:chExt cx="1337366" cy="1337366"/>
          </a:xfrm>
        </p:grpSpPr>
        <p:pic>
          <p:nvPicPr>
            <p:cNvPr id="20" name="Marcador de contenido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3413" y="4618543"/>
              <a:ext cx="1337366" cy="1337366"/>
            </a:xfrm>
            <a:prstGeom prst="rect">
              <a:avLst/>
            </a:prstGeom>
          </p:spPr>
        </p:pic>
        <p:sp>
          <p:nvSpPr>
            <p:cNvPr id="54" name="Rectángulo 53">
              <a:hlinkClick r:id="rId20" action="ppaction://hlinksldjump"/>
            </p:cNvPr>
            <p:cNvSpPr/>
            <p:nvPr/>
          </p:nvSpPr>
          <p:spPr>
            <a:xfrm>
              <a:off x="7472294" y="4797511"/>
              <a:ext cx="8996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1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19</a:t>
              </a:r>
              <a:endParaRPr lang="es-E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77" name="Grupo 76"/>
          <p:cNvGrpSpPr/>
          <p:nvPr/>
        </p:nvGrpSpPr>
        <p:grpSpPr>
          <a:xfrm>
            <a:off x="8943022" y="4794727"/>
            <a:ext cx="1337366" cy="1337366"/>
            <a:chOff x="8949899" y="4681929"/>
            <a:chExt cx="1337366" cy="1337366"/>
          </a:xfrm>
        </p:grpSpPr>
        <p:pic>
          <p:nvPicPr>
            <p:cNvPr id="32" name="Marcador de contenido 3">
              <a:hlinkClick r:id="rId21" action="ppaction://hlinksldjump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9899" y="4681929"/>
              <a:ext cx="1337366" cy="1337366"/>
            </a:xfrm>
            <a:prstGeom prst="rect">
              <a:avLst/>
            </a:prstGeom>
          </p:spPr>
        </p:pic>
        <p:sp>
          <p:nvSpPr>
            <p:cNvPr id="55" name="Rectángulo 54"/>
            <p:cNvSpPr/>
            <p:nvPr/>
          </p:nvSpPr>
          <p:spPr>
            <a:xfrm>
              <a:off x="9168780" y="4857254"/>
              <a:ext cx="8996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1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20</a:t>
              </a:r>
              <a:endParaRPr lang="es-E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78" name="Grupo 77"/>
          <p:cNvGrpSpPr/>
          <p:nvPr/>
        </p:nvGrpSpPr>
        <p:grpSpPr>
          <a:xfrm>
            <a:off x="10499269" y="4429651"/>
            <a:ext cx="1337366" cy="1337366"/>
            <a:chOff x="10646385" y="4650236"/>
            <a:chExt cx="1337366" cy="1337366"/>
          </a:xfrm>
        </p:grpSpPr>
        <p:pic>
          <p:nvPicPr>
            <p:cNvPr id="24" name="Marcador de contenido 3">
              <a:hlinkClick r:id="rId2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6385" y="4650236"/>
              <a:ext cx="1337366" cy="1337366"/>
            </a:xfrm>
            <a:prstGeom prst="rect">
              <a:avLst/>
            </a:prstGeom>
          </p:spPr>
        </p:pic>
        <p:sp>
          <p:nvSpPr>
            <p:cNvPr id="56" name="Rectángulo 55"/>
            <p:cNvSpPr/>
            <p:nvPr/>
          </p:nvSpPr>
          <p:spPr>
            <a:xfrm>
              <a:off x="10865266" y="4806701"/>
              <a:ext cx="8996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1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21</a:t>
              </a:r>
              <a:endParaRPr lang="es-E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75" name="Grupo 74"/>
          <p:cNvGrpSpPr/>
          <p:nvPr/>
        </p:nvGrpSpPr>
        <p:grpSpPr>
          <a:xfrm>
            <a:off x="460725" y="1174278"/>
            <a:ext cx="1337366" cy="1337366"/>
            <a:chOff x="460725" y="1394863"/>
            <a:chExt cx="1337366" cy="1337366"/>
          </a:xfrm>
        </p:grpSpPr>
        <p:pic>
          <p:nvPicPr>
            <p:cNvPr id="73" name="Marcador de contenido 3">
              <a:hlinkClick r:id="rId23" action="ppaction://hlinksldjump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725" y="1394863"/>
              <a:ext cx="1337366" cy="1337366"/>
            </a:xfrm>
            <a:prstGeom prst="rect">
              <a:avLst/>
            </a:prstGeom>
          </p:spPr>
        </p:pic>
        <p:sp>
          <p:nvSpPr>
            <p:cNvPr id="74" name="Rectángulo 73"/>
            <p:cNvSpPr/>
            <p:nvPr/>
          </p:nvSpPr>
          <p:spPr>
            <a:xfrm>
              <a:off x="851595" y="1560482"/>
              <a:ext cx="5421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1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1</a:t>
              </a:r>
              <a:endParaRPr lang="es-E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81" name="Rectángulo 80"/>
          <p:cNvSpPr/>
          <p:nvPr/>
        </p:nvSpPr>
        <p:spPr>
          <a:xfrm>
            <a:off x="2067760" y="186932"/>
            <a:ext cx="7471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Wingdings" panose="05000000000000000000" pitchFamily="2" charset="2"/>
              </a:rPr>
              <a:t> </a:t>
            </a:r>
            <a:r>
              <a:rPr lang="es-E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Menú </a:t>
            </a:r>
            <a:r>
              <a:rPr lang="es-E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</a:t>
            </a:r>
            <a:r>
              <a:rPr lang="es-E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 Preguntas </a:t>
            </a:r>
            <a:r>
              <a:rPr lang="es-E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Wingdings" panose="05000000000000000000" pitchFamily="2" charset="2"/>
              </a:rPr>
              <a:t></a:t>
            </a:r>
            <a:endParaRPr lang="es-E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619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4800" b="1" dirty="0">
                <a:solidFill>
                  <a:srgbClr val="FFFF00"/>
                </a:solidFill>
                <a:latin typeface="Bernard MT Condensed" panose="02050806060905020404" pitchFamily="18" charset="0"/>
              </a:rPr>
              <a:t>¿Cuál es la triple misión de la iglesia?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MX" sz="4800" dirty="0" smtClean="0">
                <a:latin typeface="Bernard MT Condensed" panose="02050806060905020404" pitchFamily="18" charset="0"/>
              </a:rPr>
              <a:t>R=</a:t>
            </a:r>
            <a:r>
              <a:rPr lang="es-MX" sz="4800" dirty="0">
                <a:latin typeface="Bernard MT Condensed" panose="02050806060905020404" pitchFamily="18" charset="0"/>
              </a:rPr>
              <a:t>Enseñando, predicando, sanando</a:t>
            </a:r>
          </a:p>
          <a:p>
            <a:pPr algn="ctr"/>
            <a:r>
              <a:rPr lang="es-MX" sz="4800" dirty="0">
                <a:latin typeface="Bernard MT Condensed" panose="02050806060905020404" pitchFamily="18" charset="0"/>
              </a:rPr>
              <a:t>Mateo 4:23</a:t>
            </a:r>
          </a:p>
          <a:p>
            <a:endParaRPr lang="es-MX" dirty="0"/>
          </a:p>
        </p:txBody>
      </p:sp>
      <p:pic>
        <p:nvPicPr>
          <p:cNvPr id="5" name="Imagen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375" y="5469228"/>
            <a:ext cx="2028625" cy="138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0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4800" b="1" dirty="0">
                <a:solidFill>
                  <a:srgbClr val="FFFF00"/>
                </a:solidFill>
                <a:latin typeface="Bernard MT Condensed" panose="02050806060905020404" pitchFamily="18" charset="0"/>
              </a:rPr>
              <a:t>¿Cuáles son las características de la verdadera iglesia?</a:t>
            </a:r>
            <a:r>
              <a:rPr lang="es-MX" sz="4800" dirty="0">
                <a:latin typeface="Bernard MT Condensed" panose="02050806060905020404" pitchFamily="18" charset="0"/>
              </a:rPr>
              <a:t/>
            </a:r>
            <a:br>
              <a:rPr lang="es-MX" sz="4800" dirty="0">
                <a:latin typeface="Bernard MT Condensed" panose="02050806060905020404" pitchFamily="18" charset="0"/>
              </a:rPr>
            </a:br>
            <a:endParaRPr lang="es-MX" sz="4800" dirty="0">
              <a:latin typeface="Bernard MT Condensed" panose="020508060609050204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69136" y="2824647"/>
            <a:ext cx="10131425" cy="3649133"/>
          </a:xfrm>
        </p:spPr>
        <p:txBody>
          <a:bodyPr/>
          <a:lstStyle/>
          <a:p>
            <a:pPr algn="ctr"/>
            <a:r>
              <a:rPr lang="es-MX" sz="4800" dirty="0" smtClean="0">
                <a:latin typeface="Bernard MT Condensed" panose="02050806060905020404" pitchFamily="18" charset="0"/>
              </a:rPr>
              <a:t>R=</a:t>
            </a:r>
            <a:r>
              <a:rPr lang="es-MX" sz="4800" dirty="0">
                <a:latin typeface="Bernard MT Condensed" panose="02050806060905020404" pitchFamily="18" charset="0"/>
              </a:rPr>
              <a:t>Los que guardan los mandamientos de Dios y tienen el testimonio de Jesucristo</a:t>
            </a:r>
          </a:p>
          <a:p>
            <a:pPr algn="ctr"/>
            <a:r>
              <a:rPr lang="es-MX" sz="4800" dirty="0">
                <a:latin typeface="Bernard MT Condensed" panose="02050806060905020404" pitchFamily="18" charset="0"/>
              </a:rPr>
              <a:t>Apocalipsis 12:17</a:t>
            </a:r>
          </a:p>
          <a:p>
            <a:endParaRPr lang="es-MX" dirty="0"/>
          </a:p>
        </p:txBody>
      </p:sp>
      <p:pic>
        <p:nvPicPr>
          <p:cNvPr id="5" name="Imagen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375" y="5469228"/>
            <a:ext cx="2028625" cy="138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2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8984" y="1111876"/>
            <a:ext cx="10131425" cy="1456267"/>
          </a:xfrm>
        </p:spPr>
        <p:txBody>
          <a:bodyPr>
            <a:normAutofit fontScale="90000"/>
          </a:bodyPr>
          <a:lstStyle/>
          <a:p>
            <a:pPr algn="ctr"/>
            <a:r>
              <a:rPr lang="es-MX" sz="5300" b="1" dirty="0">
                <a:solidFill>
                  <a:srgbClr val="FFFF00"/>
                </a:solidFill>
                <a:latin typeface="Bernard MT Condensed" panose="02050806060905020404" pitchFamily="18" charset="0"/>
              </a:rPr>
              <a:t>La pregunta “¿Qué paso es indispensable para la salvación?” pertenece a la lección 20 Dios nos llama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3082225"/>
            <a:ext cx="10131425" cy="3649133"/>
          </a:xfrm>
        </p:spPr>
        <p:txBody>
          <a:bodyPr>
            <a:normAutofit/>
          </a:bodyPr>
          <a:lstStyle/>
          <a:p>
            <a:pPr algn="ctr"/>
            <a:r>
              <a:rPr lang="es-MX" sz="4800" dirty="0" smtClean="0">
                <a:latin typeface="Bernard MT Condensed" panose="02050806060905020404" pitchFamily="18" charset="0"/>
              </a:rPr>
              <a:t>R= VERDADERO</a:t>
            </a:r>
            <a:endParaRPr lang="es-MX" sz="4800" dirty="0">
              <a:latin typeface="Bernard MT Condensed" panose="02050806060905020404" pitchFamily="18" charset="0"/>
            </a:endParaRPr>
          </a:p>
        </p:txBody>
      </p:sp>
      <p:pic>
        <p:nvPicPr>
          <p:cNvPr id="6" name="Imagen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375" y="5469228"/>
            <a:ext cx="2028625" cy="138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3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6409" y="880056"/>
            <a:ext cx="10131425" cy="1456267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400" b="1" dirty="0">
                <a:solidFill>
                  <a:srgbClr val="FFFF00"/>
                </a:solidFill>
                <a:latin typeface="Bernard MT Condensed" panose="02050806060905020404" pitchFamily="18" charset="0"/>
              </a:rPr>
              <a:t>La pregunta “¿que día debemos dedicar a la adoración a Dios?” pertenece a la lección 12 lo que la biblia enseña acerca de cómo guardar el sábado”?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6409" y="2966315"/>
            <a:ext cx="10131425" cy="3649133"/>
          </a:xfrm>
        </p:spPr>
        <p:txBody>
          <a:bodyPr/>
          <a:lstStyle/>
          <a:p>
            <a:pPr algn="ctr"/>
            <a:r>
              <a:rPr lang="es-MX" sz="4800" dirty="0" smtClean="0">
                <a:latin typeface="Bernard MT Condensed" panose="02050806060905020404" pitchFamily="18" charset="0"/>
              </a:rPr>
              <a:t>R=No, </a:t>
            </a:r>
            <a:r>
              <a:rPr lang="es-MX" sz="4800" dirty="0">
                <a:latin typeface="Bernard MT Condensed" panose="02050806060905020404" pitchFamily="18" charset="0"/>
              </a:rPr>
              <a:t>pertenece a la lección 19 lo que la biblia enseña acerca de la vida cristiana</a:t>
            </a:r>
          </a:p>
          <a:p>
            <a:endParaRPr lang="es-MX" dirty="0"/>
          </a:p>
        </p:txBody>
      </p:sp>
      <p:pic>
        <p:nvPicPr>
          <p:cNvPr id="5" name="Imagen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375" y="5469228"/>
            <a:ext cx="2028625" cy="138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3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s-MX" sz="4800" dirty="0">
                <a:solidFill>
                  <a:srgbClr val="FFFF00"/>
                </a:solidFill>
                <a:latin typeface="Bernard MT Condensed" panose="02050806060905020404" pitchFamily="18" charset="0"/>
              </a:rPr>
              <a:t>Autor de la fe de Jesús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6600" dirty="0">
                <a:latin typeface="Bernard MT Condensed" panose="02050806060905020404" pitchFamily="18" charset="0"/>
              </a:rPr>
              <a:t>R=Carlos </a:t>
            </a:r>
            <a:r>
              <a:rPr lang="es-MX" sz="6600" dirty="0" err="1">
                <a:latin typeface="Bernard MT Condensed" panose="02050806060905020404" pitchFamily="18" charset="0"/>
              </a:rPr>
              <a:t>Aeshlimann</a:t>
            </a:r>
            <a:r>
              <a:rPr lang="es-MX" sz="6600" dirty="0">
                <a:latin typeface="Bernard MT Condensed" panose="02050806060905020404" pitchFamily="18" charset="0"/>
              </a:rPr>
              <a:t> </a:t>
            </a:r>
            <a:r>
              <a:rPr lang="es-MX" sz="6600" dirty="0" smtClean="0">
                <a:latin typeface="Bernard MT Condensed" panose="02050806060905020404" pitchFamily="18" charset="0"/>
              </a:rPr>
              <a:t> H.</a:t>
            </a:r>
            <a:endParaRPr lang="es-MX" sz="6600" b="1" dirty="0">
              <a:latin typeface="Bernard MT Condensed" panose="02050806060905020404" pitchFamily="18" charset="0"/>
            </a:endParaRPr>
          </a:p>
          <a:p>
            <a:pPr algn="ctr"/>
            <a:endParaRPr lang="es-MX" dirty="0"/>
          </a:p>
        </p:txBody>
      </p:sp>
      <p:pic>
        <p:nvPicPr>
          <p:cNvPr id="5" name="Imagen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375" y="5469228"/>
            <a:ext cx="2028625" cy="138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6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800" b="1" dirty="0" smtClean="0">
                <a:solidFill>
                  <a:srgbClr val="FFFF00"/>
                </a:solidFill>
                <a:latin typeface="Bernard MT Condensed" panose="02050806060905020404" pitchFamily="18" charset="0"/>
              </a:rPr>
              <a:t>¿Como nos considera dios?</a:t>
            </a:r>
            <a:endParaRPr lang="es-MX" sz="4800" b="1" dirty="0">
              <a:solidFill>
                <a:srgbClr val="FFFF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s-MX" sz="4800" b="1" dirty="0">
                <a:solidFill>
                  <a:schemeClr val="tx1">
                    <a:lumMod val="95000"/>
                  </a:schemeClr>
                </a:solidFill>
                <a:latin typeface="Bernard MT Condensed" panose="02050806060905020404" pitchFamily="18" charset="0"/>
              </a:rPr>
              <a:t>Lección I </a:t>
            </a:r>
            <a:endParaRPr lang="es-MX" sz="4800" b="1" dirty="0" smtClean="0">
              <a:solidFill>
                <a:schemeClr val="tx1">
                  <a:lumMod val="95000"/>
                </a:schemeClr>
              </a:solidFill>
              <a:latin typeface="Bernard MT Condensed" panose="02050806060905020404" pitchFamily="18" charset="0"/>
            </a:endParaRPr>
          </a:p>
          <a:p>
            <a:pPr marL="0" indent="0" algn="ctr">
              <a:buNone/>
            </a:pPr>
            <a:r>
              <a:rPr lang="es-ES" sz="4800" dirty="0" smtClean="0">
                <a:latin typeface="Agency FB" panose="020B0503020202020204" pitchFamily="34" charset="0"/>
              </a:rPr>
              <a:t>3:1 </a:t>
            </a:r>
            <a:r>
              <a:rPr lang="es-ES" sz="4800" dirty="0">
                <a:latin typeface="Agency FB" panose="020B0503020202020204" pitchFamily="34" charset="0"/>
              </a:rPr>
              <a:t>Mirad cuál amor nos ha dado el Padre, para que seamos llamados hijos de Dios; por esto el mundo no nos conoce, porque no le conoció a él. </a:t>
            </a:r>
            <a:br>
              <a:rPr lang="es-ES" sz="4800" dirty="0">
                <a:latin typeface="Agency FB" panose="020B0503020202020204" pitchFamily="34" charset="0"/>
              </a:rPr>
            </a:br>
            <a:r>
              <a:rPr lang="es-ES" sz="4800" dirty="0">
                <a:latin typeface="Agency FB" panose="020B0503020202020204" pitchFamily="34" charset="0"/>
              </a:rPr>
              <a:t>3:2 Amados, ahora somos hijos de Dios, y aún no se ha manifestado lo que hemos de ser; pero sabemos que cuando él se manifieste, seremos semejantes a él, porque le veremos tal como él es. </a:t>
            </a:r>
            <a:endParaRPr lang="es-MX" sz="4800" dirty="0" smtClean="0">
              <a:latin typeface="Agency FB" panose="020B0503020202020204" pitchFamily="34" charset="0"/>
            </a:endParaRPr>
          </a:p>
          <a:p>
            <a:pPr marL="0" indent="0" algn="ctr">
              <a:buNone/>
            </a:pPr>
            <a:endParaRPr lang="es-MX" sz="4800" dirty="0">
              <a:latin typeface="Bernard MT Condensed" panose="02050806060905020404" pitchFamily="18" charset="0"/>
            </a:endParaRPr>
          </a:p>
          <a:p>
            <a:pPr marL="0" indent="0" algn="ctr">
              <a:buNone/>
            </a:pPr>
            <a:r>
              <a:rPr lang="es-MX" sz="12800" dirty="0" smtClean="0">
                <a:latin typeface="Bernard MT Condensed" panose="02050806060905020404" pitchFamily="18" charset="0"/>
              </a:rPr>
              <a:t>1 juan 3:1 - 2</a:t>
            </a:r>
            <a:endParaRPr lang="es-MX" sz="12800" dirty="0">
              <a:latin typeface="Bernard MT Condensed" panose="02050806060905020404" pitchFamily="18" charset="0"/>
            </a:endParaRPr>
          </a:p>
        </p:txBody>
      </p:sp>
      <p:pic>
        <p:nvPicPr>
          <p:cNvPr id="5" name="Imagen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375" y="5469228"/>
            <a:ext cx="2028625" cy="138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5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es-MX" sz="4800" dirty="0">
                <a:solidFill>
                  <a:srgbClr val="FFFF00"/>
                </a:solidFill>
                <a:latin typeface="Bernard MT Condensed" panose="02050806060905020404" pitchFamily="18" charset="0"/>
              </a:rPr>
              <a:t>Que dice san Juan 4:8</a:t>
            </a:r>
            <a:endParaRPr lang="es-MX" sz="4800" b="1" dirty="0">
              <a:solidFill>
                <a:srgbClr val="FFFF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MX" sz="4800" dirty="0" smtClean="0">
                <a:latin typeface="Bernard MT Condensed" panose="02050806060905020404" pitchFamily="18" charset="0"/>
              </a:rPr>
              <a:t>R:</a:t>
            </a:r>
            <a:r>
              <a:rPr lang="es-MX" sz="4800" dirty="0">
                <a:latin typeface="Bernard MT Condensed" panose="02050806060905020404" pitchFamily="18" charset="0"/>
              </a:rPr>
              <a:t>El que no ama no conoce a Dios porque Dios es amor.</a:t>
            </a:r>
            <a:endParaRPr lang="es-MX" sz="4800" b="1" dirty="0">
              <a:latin typeface="Bernard MT Condensed" panose="02050806060905020404" pitchFamily="18" charset="0"/>
            </a:endParaRPr>
          </a:p>
          <a:p>
            <a:endParaRPr lang="es-MX" dirty="0"/>
          </a:p>
        </p:txBody>
      </p:sp>
      <p:pic>
        <p:nvPicPr>
          <p:cNvPr id="5" name="Imagen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375" y="5469228"/>
            <a:ext cx="2028625" cy="138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0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s-MX" sz="5300" dirty="0">
                <a:solidFill>
                  <a:srgbClr val="FFFF00"/>
                </a:solidFill>
                <a:latin typeface="Bernard MT Condensed" panose="02050806060905020404" pitchFamily="18" charset="0"/>
              </a:rPr>
              <a:t>NUMERO DE LA LECCIÓN LO QUE LA BIBLIA ENSEÑA ACERCA DE LA VENIDA DE CRISTO</a:t>
            </a:r>
            <a:r>
              <a:rPr lang="es-MX" b="1" dirty="0"/>
              <a:t/>
            </a:r>
            <a:br>
              <a:rPr lang="es-MX" b="1" dirty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r>
              <a:rPr lang="es-MX" sz="4800" cap="all" dirty="0">
                <a:latin typeface="Bernard MT Condensed" panose="02050806060905020404" pitchFamily="18" charset="0"/>
              </a:rPr>
              <a:t>R=5</a:t>
            </a:r>
            <a:endParaRPr lang="es-MX" sz="4800" b="1" dirty="0">
              <a:latin typeface="Bernard MT Condensed" panose="02050806060905020404" pitchFamily="18" charset="0"/>
            </a:endParaRPr>
          </a:p>
          <a:p>
            <a:endParaRPr lang="es-MX" dirty="0"/>
          </a:p>
        </p:txBody>
      </p:sp>
      <p:pic>
        <p:nvPicPr>
          <p:cNvPr id="4" name="Imagen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375" y="5469228"/>
            <a:ext cx="2028625" cy="138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3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s-MX" sz="5300" dirty="0">
                <a:solidFill>
                  <a:srgbClr val="FFFF00"/>
                </a:solidFill>
                <a:latin typeface="Bernard MT Condensed" panose="02050806060905020404" pitchFamily="18" charset="0"/>
              </a:rPr>
              <a:t>MENCIONA DOS </a:t>
            </a:r>
            <a:r>
              <a:rPr lang="es-MX" sz="5300" dirty="0" smtClean="0">
                <a:solidFill>
                  <a:srgbClr val="FFFF00"/>
                </a:solidFill>
                <a:latin typeface="Bernard MT Condensed" panose="02050806060905020404" pitchFamily="18" charset="0"/>
              </a:rPr>
              <a:t>VERSÍCULOS </a:t>
            </a:r>
            <a:r>
              <a:rPr lang="es-MX" sz="5300" dirty="0">
                <a:solidFill>
                  <a:srgbClr val="FFFF00"/>
                </a:solidFill>
                <a:latin typeface="Bernard MT Condensed" panose="02050806060905020404" pitchFamily="18" charset="0"/>
              </a:rPr>
              <a:t>ACERCA DE LA </a:t>
            </a:r>
            <a:r>
              <a:rPr lang="es-MX" sz="5300" dirty="0" smtClean="0">
                <a:solidFill>
                  <a:srgbClr val="FFFF00"/>
                </a:solidFill>
                <a:latin typeface="Bernard MT Condensed" panose="02050806060905020404" pitchFamily="18" charset="0"/>
              </a:rPr>
              <a:t>LECCIÓN </a:t>
            </a:r>
            <a:r>
              <a:rPr lang="es-MX" sz="5300" dirty="0">
                <a:solidFill>
                  <a:srgbClr val="FFFF00"/>
                </a:solidFill>
                <a:latin typeface="Bernard MT Condensed" panose="02050806060905020404" pitchFamily="18" charset="0"/>
              </a:rPr>
              <a:t>NUMERO 11</a:t>
            </a:r>
            <a:r>
              <a:rPr lang="es-MX" b="1" dirty="0"/>
              <a:t/>
            </a:r>
            <a:br>
              <a:rPr lang="es-MX" b="1" dirty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r>
              <a:rPr lang="es-MX" sz="4800" cap="all" dirty="0">
                <a:latin typeface="Bernard MT Condensed" panose="02050806060905020404" pitchFamily="18" charset="0"/>
              </a:rPr>
              <a:t>R</a:t>
            </a:r>
            <a:r>
              <a:rPr lang="es-MX" sz="4800" cap="all" dirty="0" smtClean="0">
                <a:latin typeface="Bernard MT Condensed" panose="02050806060905020404" pitchFamily="18" charset="0"/>
              </a:rPr>
              <a:t>= ÉXODO 20:8-11  GÉNESIS </a:t>
            </a:r>
            <a:r>
              <a:rPr lang="es-MX" sz="4800" cap="all" dirty="0">
                <a:latin typeface="Bernard MT Condensed" panose="02050806060905020404" pitchFamily="18" charset="0"/>
              </a:rPr>
              <a:t>2:1-3</a:t>
            </a:r>
            <a:endParaRPr lang="es-MX" sz="4800" b="1" dirty="0">
              <a:latin typeface="Bernard MT Condensed" panose="02050806060905020404" pitchFamily="18" charset="0"/>
            </a:endParaRPr>
          </a:p>
          <a:p>
            <a:endParaRPr lang="es-MX" dirty="0"/>
          </a:p>
        </p:txBody>
      </p:sp>
      <p:pic>
        <p:nvPicPr>
          <p:cNvPr id="4" name="Imagen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708" y="5469228"/>
            <a:ext cx="2028625" cy="138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5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s-MX" sz="4800" dirty="0">
                <a:solidFill>
                  <a:srgbClr val="FFFF00"/>
                </a:solidFill>
                <a:latin typeface="Bernard MT Condensed" panose="02050806060905020404" pitchFamily="18" charset="0"/>
              </a:rPr>
              <a:t>A QUIÉN PERTENECE EL UNIVERSO SEGÚN SALMO 24:1</a:t>
            </a:r>
            <a:r>
              <a:rPr lang="es-MX" b="1" dirty="0"/>
              <a:t/>
            </a:r>
            <a:br>
              <a:rPr lang="es-MX" b="1" dirty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MX" sz="4800" cap="all" dirty="0">
                <a:latin typeface="Bernard MT Condensed" panose="02050806060905020404" pitchFamily="18" charset="0"/>
              </a:rPr>
              <a:t>R=DE </a:t>
            </a:r>
            <a:r>
              <a:rPr lang="es-MX" sz="4800" cap="all" dirty="0" smtClean="0">
                <a:latin typeface="Bernard MT Condensed" panose="02050806060905020404" pitchFamily="18" charset="0"/>
              </a:rPr>
              <a:t>Jehová</a:t>
            </a:r>
            <a:endParaRPr lang="es-MX" sz="4800" b="1" dirty="0">
              <a:latin typeface="Bernard MT Condensed" panose="02050806060905020404" pitchFamily="18" charset="0"/>
            </a:endParaRPr>
          </a:p>
          <a:p>
            <a:endParaRPr lang="es-MX" dirty="0"/>
          </a:p>
        </p:txBody>
      </p:sp>
      <p:pic>
        <p:nvPicPr>
          <p:cNvPr id="4" name="Imagen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375" y="5469228"/>
            <a:ext cx="2028625" cy="138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8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es-MX" sz="4800" dirty="0">
                <a:solidFill>
                  <a:srgbClr val="FFFF00"/>
                </a:solidFill>
                <a:latin typeface="Bernard MT Condensed" panose="02050806060905020404" pitchFamily="18" charset="0"/>
              </a:rPr>
              <a:t>CUÁL ES EL TITULO DE LA LECCIÓN # 20</a:t>
            </a:r>
            <a:endParaRPr lang="es-MX" sz="4800" b="1" dirty="0">
              <a:solidFill>
                <a:srgbClr val="FFFF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MX" sz="4800" cap="all" dirty="0">
                <a:latin typeface="Bernard MT Condensed" panose="02050806060905020404" pitchFamily="18" charset="0"/>
              </a:rPr>
              <a:t>r</a:t>
            </a:r>
            <a:r>
              <a:rPr lang="es-MX" sz="4800" cap="all" dirty="0" smtClean="0">
                <a:latin typeface="Bernard MT Condensed" panose="02050806060905020404" pitchFamily="18" charset="0"/>
              </a:rPr>
              <a:t>= dios </a:t>
            </a:r>
            <a:r>
              <a:rPr lang="es-MX" sz="4800" cap="all" dirty="0">
                <a:latin typeface="Bernard MT Condensed" panose="02050806060905020404" pitchFamily="18" charset="0"/>
              </a:rPr>
              <a:t>NOS LLAMA</a:t>
            </a:r>
            <a:endParaRPr lang="es-MX" sz="4800" b="1" dirty="0">
              <a:latin typeface="Bernard MT Condensed" panose="02050806060905020404" pitchFamily="18" charset="0"/>
            </a:endParaRPr>
          </a:p>
          <a:p>
            <a:endParaRPr lang="es-MX" dirty="0"/>
          </a:p>
        </p:txBody>
      </p:sp>
      <p:pic>
        <p:nvPicPr>
          <p:cNvPr id="5" name="Imagen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375" y="5469228"/>
            <a:ext cx="2028625" cy="138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4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258</TotalTime>
  <Words>511</Words>
  <Application>Microsoft Office PowerPoint</Application>
  <PresentationFormat>Panorámica</PresentationFormat>
  <Paragraphs>75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Agency FB</vt:lpstr>
      <vt:lpstr>Arial</vt:lpstr>
      <vt:lpstr>Bernard MT Condensed</vt:lpstr>
      <vt:lpstr>Blackadder ITC</vt:lpstr>
      <vt:lpstr>Calibri</vt:lpstr>
      <vt:lpstr>Calibri Light</vt:lpstr>
      <vt:lpstr>Wingdings</vt:lpstr>
      <vt:lpstr>Celestial</vt:lpstr>
      <vt:lpstr>Presentación de PowerPoint</vt:lpstr>
      <vt:lpstr>Presentación de PowerPoint</vt:lpstr>
      <vt:lpstr>Autor de la fe de Jesús </vt:lpstr>
      <vt:lpstr>¿Como nos considera dios?</vt:lpstr>
      <vt:lpstr>Que dice san Juan 4:8</vt:lpstr>
      <vt:lpstr>NUMERO DE LA LECCIÓN LO QUE LA BIBLIA ENSEÑA ACERCA DE LA VENIDA DE CRISTO </vt:lpstr>
      <vt:lpstr>MENCIONA DOS VERSÍCULOS ACERCA DE LA LECCIÓN NUMERO 11 </vt:lpstr>
      <vt:lpstr>A QUIÉN PERTENECE EL UNIVERSO SEGÚN SALMO 24:1 </vt:lpstr>
      <vt:lpstr>CUÁL ES EL TITULO DE LA LECCIÓN # 20</vt:lpstr>
      <vt:lpstr>ILUSTRACIÓN QUE CONTIENE LA FE DE JESÚS EN LA LECCIÓN LO QUE LA BIBLIA ENSEÑA ACERCA DE LAS SEÑALES DE LA VENIDA DE CRISTO  </vt:lpstr>
      <vt:lpstr>‘¿QUÉ ES LA FE SEGÚN HEBREOS 11: 1,6? </vt:lpstr>
      <vt:lpstr>¿Qué promesa hace Dios a quien es fiel? </vt:lpstr>
      <vt:lpstr>Número de la lección donde se encuentra “como considera Dios el cuerpo humano” </vt:lpstr>
      <vt:lpstr>¿Cuándo comienza el sábado? </vt:lpstr>
      <vt:lpstr>La pregunta “¿Cómo debe ser nuestro arreglo personal? Pertenece a la lección 19 lo que la biblia enseña acera de la vida cristiana?” </vt:lpstr>
      <vt:lpstr>¿Qué se puede hacer en sábado? </vt:lpstr>
      <vt:lpstr>Lo que la biblia enseña acerca de la vida cristiana es la lección 19? </vt:lpstr>
      <vt:lpstr>¿Cómo compara Jesús la muerte? </vt:lpstr>
      <vt:lpstr>¿En qué momento recibiremos la inmortalidad? </vt:lpstr>
      <vt:lpstr>¿Cuál es la triple misión de la iglesia? </vt:lpstr>
      <vt:lpstr>¿Cuáles son las características de la verdadera iglesia? </vt:lpstr>
      <vt:lpstr>La pregunta “¿Qué paso es indispensable para la salvación?” pertenece a la lección 20 Dios nos llama </vt:lpstr>
      <vt:lpstr>La pregunta “¿que día debemos dedicar a la adoración a Dios?” pertenece a la lección 12 lo que la biblia enseña acerca de cómo guardar el sábado”?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Abiezer Poot</dc:creator>
  <cp:lastModifiedBy>Abiezer Poot</cp:lastModifiedBy>
  <cp:revision>37</cp:revision>
  <dcterms:created xsi:type="dcterms:W3CDTF">2015-10-23T23:27:01Z</dcterms:created>
  <dcterms:modified xsi:type="dcterms:W3CDTF">2015-12-09T04:06:05Z</dcterms:modified>
</cp:coreProperties>
</file>